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92" r:id="rId11"/>
    <p:sldId id="271" r:id="rId12"/>
    <p:sldId id="274" r:id="rId13"/>
    <p:sldId id="293" r:id="rId14"/>
    <p:sldId id="294" r:id="rId15"/>
    <p:sldId id="278" r:id="rId16"/>
    <p:sldId id="279" r:id="rId17"/>
    <p:sldId id="295" r:id="rId18"/>
    <p:sldId id="296" r:id="rId19"/>
    <p:sldId id="280" r:id="rId20"/>
    <p:sldId id="281" r:id="rId21"/>
    <p:sldId id="282" r:id="rId22"/>
    <p:sldId id="283" r:id="rId23"/>
    <p:sldId id="297" r:id="rId24"/>
    <p:sldId id="299" r:id="rId25"/>
    <p:sldId id="284" r:id="rId26"/>
    <p:sldId id="285" r:id="rId27"/>
    <p:sldId id="286" r:id="rId28"/>
    <p:sldId id="287" r:id="rId29"/>
    <p:sldId id="289" r:id="rId30"/>
    <p:sldId id="290" r:id="rId31"/>
    <p:sldId id="288" r:id="rId32"/>
    <p:sldId id="291" r:id="rId3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r>
              <a:rPr lang="en-US" smtClean="0"/>
              <a:t>Ch 3-4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C52A378E-8AFE-4F5B-A70D-FB5A98E748C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B96D0B01-EEF4-4A8D-9664-BAC09B0B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7673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r>
              <a:rPr lang="en-US" smtClean="0"/>
              <a:t>Ch 3-4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75EA234E-9F34-40BE-98A2-1A3858C1887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9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CAA2C5A1-B4F0-44E7-87CE-178C1983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43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296F7F-2C2D-4377-9A65-12038BEC6E81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B282ED-091B-4D5B-BA21-16EF7DDF45B4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3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B04751-6D1F-4EF2-87F3-31A6ADD027ED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76B2B4-5B9E-40FB-8FA7-8BE45B5E226F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5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39D123-30D3-4313-BCB5-DF6ADF32E3E1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F31B96-3513-4BBC-ACB6-3C49FBD1769A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7CBA70-7284-4841-8C71-393801CD2EEE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7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84CF55-D963-45BB-95BC-7BE696695658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5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96F9D1-B81F-47EE-B909-77B69ACE88C2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9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7783C2-F132-4683-8A92-04F67105B266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6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640" indent="-29216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677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148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619" indent="-2337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1089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8560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6031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02" indent="-233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FAF92F-36E0-4751-A5EE-3FF05B98F3D1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Period 1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 3-4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4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9AC160-BE58-455F-BE1F-3CCBCE1E36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7E514C-FE59-4335-AB50-98CA88962F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African Societies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Hyksos Invasions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848600" cy="431292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A foreign people called the </a:t>
            </a:r>
            <a:r>
              <a:rPr lang="en-US" sz="2400" i="1" dirty="0"/>
              <a:t>Hyksos</a:t>
            </a:r>
            <a:r>
              <a:rPr lang="en-US" sz="2400" dirty="0"/>
              <a:t> invade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Not much is known about the Hyksos except that they reigned in the lower kingdom for around 100 years.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What little we do know about the Hyksos is that they used bronze weapons and used horses and chariots during warfare.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More wars and the driving out of the Hyksos lead to the New </a:t>
            </a:r>
            <a:r>
              <a:rPr lang="en-US" sz="2400" dirty="0" smtClean="0"/>
              <a:t>Kingdom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75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  </a:t>
            </a:r>
            <a:r>
              <a:rPr lang="en-US" sz="3600" dirty="0" smtClean="0"/>
              <a:t>The New Kingdom, 1570-1080 BC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Pharaohs have absolute power and are treated as gods</a:t>
            </a:r>
          </a:p>
          <a:p>
            <a:pPr eaLnBrk="1" hangingPunct="1">
              <a:defRPr/>
            </a:pPr>
            <a:r>
              <a:rPr lang="en-US" sz="2400" dirty="0" smtClean="0"/>
              <a:t>Akhenaton tried to make Egypt monotheistic and worship Aten (1350). This disrupted the whole Egyptian society. Upon his death, the old religion was restored.</a:t>
            </a:r>
          </a:p>
          <a:p>
            <a:pPr eaLnBrk="1" hangingPunct="1">
              <a:defRPr/>
            </a:pPr>
            <a:r>
              <a:rPr lang="en-US" sz="2400" dirty="0" err="1" smtClean="0"/>
              <a:t>Rames</a:t>
            </a:r>
            <a:r>
              <a:rPr lang="en-US" sz="2400" dirty="0" smtClean="0"/>
              <a:t> the Great was the best pharaoh in Egyptian history. He took power in 1290 BCE</a:t>
            </a:r>
          </a:p>
          <a:p>
            <a:pPr lvl="1">
              <a:defRPr/>
            </a:pPr>
            <a:r>
              <a:rPr lang="en-US" sz="2200" dirty="0" smtClean="0"/>
              <a:t>Expanded borders, more temples</a:t>
            </a:r>
          </a:p>
          <a:p>
            <a:pPr>
              <a:defRPr/>
            </a:pPr>
            <a:r>
              <a:rPr lang="en-US" dirty="0" err="1" smtClean="0"/>
              <a:t>Rames</a:t>
            </a:r>
            <a:r>
              <a:rPr lang="en-US" dirty="0" smtClean="0"/>
              <a:t> brought Egypt to it’s height, but attracted a lot of attention. After his death, his successors were unable to maintain his territory.</a:t>
            </a:r>
          </a:p>
          <a:p>
            <a:pPr lvl="1">
              <a:defRPr/>
            </a:pPr>
            <a:r>
              <a:rPr lang="en-US" dirty="0" smtClean="0"/>
              <a:t>Hittites, Libyans, Assyrians, Persians, Macedonians, Rome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         Decline of Egypt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76400"/>
            <a:ext cx="4724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/>
              <a:t>Ramses II </a:t>
            </a:r>
            <a:r>
              <a:rPr lang="en-US" dirty="0" smtClean="0"/>
              <a:t>is the last of the powerful pharaohs</a:t>
            </a:r>
          </a:p>
          <a:p>
            <a:pPr eaLnBrk="1" hangingPunct="1">
              <a:defRPr/>
            </a:pPr>
            <a:r>
              <a:rPr lang="en-US" dirty="0" smtClean="0"/>
              <a:t>Egypt weakened by foreign invading forces. </a:t>
            </a:r>
          </a:p>
          <a:p>
            <a:pPr eaLnBrk="1" hangingPunct="1">
              <a:defRPr/>
            </a:pPr>
            <a:r>
              <a:rPr lang="en-US" dirty="0" smtClean="0"/>
              <a:t>Later after the Greeks and Romans invade, the Pharaohs will rule again, but in name only. </a:t>
            </a:r>
          </a:p>
        </p:txBody>
      </p:sp>
      <p:pic>
        <p:nvPicPr>
          <p:cNvPr id="28674" name="Picture 2" descr="http://1.bp.blogspot.com/_Qe1wgxDiEdU/TH906G-3_-I/AAAAAAAAB9M/aljdY1mAm5g/s400/ramses_ii_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2895600" cy="38824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Egyptian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6182"/>
            <a:ext cx="8763000" cy="5389418"/>
          </a:xfrm>
        </p:spPr>
        <p:txBody>
          <a:bodyPr>
            <a:normAutofit/>
          </a:bodyPr>
          <a:lstStyle/>
          <a:p>
            <a:r>
              <a:rPr lang="en-US" dirty="0" smtClean="0"/>
              <a:t>Royal families, nobles, priests ( all landowners)</a:t>
            </a:r>
          </a:p>
          <a:p>
            <a:pPr lvl="1"/>
            <a:r>
              <a:rPr lang="en-US" dirty="0" smtClean="0"/>
              <a:t>Artisans</a:t>
            </a:r>
          </a:p>
          <a:p>
            <a:pPr lvl="1"/>
            <a:r>
              <a:rPr lang="en-US" dirty="0" smtClean="0"/>
              <a:t>Farmers</a:t>
            </a:r>
          </a:p>
          <a:p>
            <a:pPr lvl="1"/>
            <a:r>
              <a:rPr lang="en-US" dirty="0" smtClean="0"/>
              <a:t>Slaves</a:t>
            </a:r>
          </a:p>
          <a:p>
            <a:r>
              <a:rPr lang="en-US" dirty="0" smtClean="0"/>
              <a:t>All classes except slaves were equal before the law</a:t>
            </a:r>
          </a:p>
          <a:p>
            <a:r>
              <a:rPr lang="en-US" dirty="0" smtClean="0"/>
              <a:t>Egyptian women could own property, make contracts, divorce, and sue others</a:t>
            </a:r>
          </a:p>
          <a:p>
            <a:r>
              <a:rPr lang="en-US" dirty="0" smtClean="0"/>
              <a:t>Polytheistic, mummification</a:t>
            </a:r>
          </a:p>
          <a:p>
            <a:r>
              <a:rPr lang="en-US" dirty="0" smtClean="0"/>
              <a:t>Egyptian culture changed very little over the course of 3,000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0"/>
            <a:ext cx="8229600" cy="1143000"/>
          </a:xfrm>
        </p:spPr>
        <p:txBody>
          <a:bodyPr/>
          <a:lstStyle/>
          <a:p>
            <a:r>
              <a:rPr lang="en-US" dirty="0" smtClean="0"/>
              <a:t>Egyptian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447800"/>
            <a:ext cx="8229600" cy="4389120"/>
          </a:xfrm>
        </p:spPr>
        <p:txBody>
          <a:bodyPr/>
          <a:lstStyle/>
          <a:p>
            <a:r>
              <a:rPr lang="en-US" dirty="0" smtClean="0"/>
              <a:t>Hieroglyphics</a:t>
            </a:r>
          </a:p>
          <a:p>
            <a:r>
              <a:rPr lang="en-US" dirty="0" smtClean="0"/>
              <a:t>Papyrus</a:t>
            </a:r>
          </a:p>
          <a:p>
            <a:r>
              <a:rPr lang="en-US" i="1" dirty="0" smtClean="0"/>
              <a:t>Book of the Dead</a:t>
            </a:r>
            <a:endParaRPr lang="en-US" dirty="0" smtClean="0"/>
          </a:p>
          <a:p>
            <a:r>
              <a:rPr lang="en-US" dirty="0" smtClean="0"/>
              <a:t>Pyramids (math and engineering)</a:t>
            </a:r>
          </a:p>
          <a:p>
            <a:r>
              <a:rPr lang="en-US" dirty="0" smtClean="0"/>
              <a:t>Fractions and geometry</a:t>
            </a:r>
          </a:p>
          <a:p>
            <a:r>
              <a:rPr lang="en-US" dirty="0" smtClean="0"/>
              <a:t>365 day calendar</a:t>
            </a:r>
          </a:p>
          <a:p>
            <a:r>
              <a:rPr lang="en-US" dirty="0" smtClean="0"/>
              <a:t>Mummification helped doctors learn about the human body- set broken bones, stitches, amputations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5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history.com/images/media/infographic/mummies-unwrapped-info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836898" cy="6694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cdn.brooklynmuseum.org/exhibitions/mummy_chamber/images/Mummy-Chamber-Signature_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3476625" cy="5695950"/>
          </a:xfrm>
          <a:prstGeom prst="rect">
            <a:avLst/>
          </a:prstGeom>
          <a:noFill/>
        </p:spPr>
      </p:pic>
      <p:pic>
        <p:nvPicPr>
          <p:cNvPr id="35844" name="Picture 4" descr="http://www.washingtonpost.com/blogs/wonkblog/files/2013/03/mu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3352800" cy="2312276"/>
          </a:xfrm>
          <a:prstGeom prst="rect">
            <a:avLst/>
          </a:prstGeom>
          <a:noFill/>
        </p:spPr>
      </p:pic>
      <p:pic>
        <p:nvPicPr>
          <p:cNvPr id="35846" name="Picture 6" descr="http://upload.wikimedia.org/wikipedia/commons/thumb/8/8f/CanopicJarsOfNeskhons-BritishMuseum-August21-08.jpg/220px-CanopicJarsOfNeskhons-BritishMuseum-August21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1" y="3352800"/>
            <a:ext cx="3507630" cy="2997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Nubia, Axum and Kush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south of Egypt, traded across the Red Sea</a:t>
            </a:r>
          </a:p>
          <a:p>
            <a:r>
              <a:rPr lang="en-US" dirty="0" smtClean="0"/>
              <a:t>Nubia copied a lot of Egyptian ways, mostly farmers</a:t>
            </a:r>
          </a:p>
          <a:p>
            <a:r>
              <a:rPr lang="en-US" dirty="0" smtClean="0"/>
              <a:t>Kush would replace Nubia (1000 BCE-663 BCE)</a:t>
            </a:r>
          </a:p>
          <a:p>
            <a:pPr lvl="1"/>
            <a:r>
              <a:rPr lang="en-US" dirty="0" smtClean="0"/>
              <a:t>Traded with Roman empire, India, and Arabia</a:t>
            </a:r>
          </a:p>
          <a:p>
            <a:r>
              <a:rPr lang="en-US" dirty="0" smtClean="0"/>
              <a:t>Axum came to power in modern day Ethiopia (100 CE)</a:t>
            </a:r>
          </a:p>
          <a:p>
            <a:pPr lvl="1"/>
            <a:r>
              <a:rPr lang="en-US" dirty="0" smtClean="0"/>
              <a:t>Successful trading colony</a:t>
            </a:r>
          </a:p>
          <a:p>
            <a:pPr lvl="1"/>
            <a:r>
              <a:rPr lang="en-US" dirty="0" smtClean="0"/>
              <a:t>Interaction with Romans allowed many Axumites to convert to Christianity. This allowed for Ethiopia to remain Christian for many centuries; even after Islam converted most of Africa</a:t>
            </a:r>
          </a:p>
        </p:txBody>
      </p:sp>
    </p:spTree>
    <p:extLst>
      <p:ext uri="{BB962C8B-B14F-4D97-AF65-F5344CB8AC3E}">
        <p14:creationId xmlns:p14="http://schemas.microsoft.com/office/powerpoint/2010/main" val="162051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of kush, axum and nu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5"/>
            <a:ext cx="9144000" cy="67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9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Societies in South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5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               The Nile River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724400" cy="4495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The </a:t>
            </a:r>
            <a:r>
              <a:rPr lang="en-US" sz="2800" i="1" u="sng" dirty="0" smtClean="0"/>
              <a:t>Nile</a:t>
            </a:r>
            <a:r>
              <a:rPr lang="en-US" sz="2800" dirty="0" smtClean="0"/>
              <a:t> is the longest river in the world.</a:t>
            </a:r>
          </a:p>
          <a:p>
            <a:pPr lvl="2" eaLnBrk="1" hangingPunct="1">
              <a:buFontTx/>
              <a:buChar char="o"/>
              <a:defRPr/>
            </a:pPr>
            <a:r>
              <a:rPr lang="en-US" sz="2000" dirty="0" smtClean="0"/>
              <a:t>4,160 miles in length</a:t>
            </a:r>
          </a:p>
          <a:p>
            <a:pPr eaLnBrk="1" hangingPunct="1">
              <a:defRPr/>
            </a:pPr>
            <a:r>
              <a:rPr lang="en-US" sz="2800" dirty="0" smtClean="0"/>
              <a:t>The Nile runs South to North (One of only 2 rivers in the World!)</a:t>
            </a:r>
          </a:p>
          <a:p>
            <a:pPr eaLnBrk="1" hangingPunct="1">
              <a:defRPr/>
            </a:pPr>
            <a:r>
              <a:rPr lang="en-US" sz="2800" dirty="0" smtClean="0"/>
              <a:t>Prior to completion of the Aswan Dam in 1968 CE, The Nile’s accumulated waters annually flooded the plains downstream.  </a:t>
            </a:r>
          </a:p>
          <a:p>
            <a:pPr eaLnBrk="1" hangingPunct="1">
              <a:defRPr/>
            </a:pPr>
            <a:r>
              <a:rPr lang="en-US" sz="2800" dirty="0" smtClean="0"/>
              <a:t>When the waters receded they left behind a lay of rich, fertile muck, and those deposits supported a remarkably productive agricultural economy throughout the Nile River valley.            </a:t>
            </a:r>
          </a:p>
        </p:txBody>
      </p:sp>
      <p:pic>
        <p:nvPicPr>
          <p:cNvPr id="7172" name="Picture 4" descr="tce-Nile-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377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479946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dirty="0" smtClean="0"/>
              <a:t>Harappan Society and Its Neighbors, </a:t>
            </a:r>
            <a:br>
              <a:rPr lang="en-US" altLang="en-US" sz="3800" dirty="0" smtClean="0"/>
            </a:br>
            <a:r>
              <a:rPr lang="en-US" altLang="en-US" sz="3800" dirty="0" smtClean="0"/>
              <a:t>ca. 2000 B.C.E.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F4966C-9FE4-4AA3-B5E7-A8AD4C75D552}" type="slidenum">
              <a:rPr lang="en-US" altLang="en-US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127" name="Picture 7" descr="ben85646_m0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185025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46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84" y="1936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Foundations of Harappan Society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Indus River</a:t>
            </a:r>
          </a:p>
          <a:p>
            <a:pPr lvl="1" eaLnBrk="1" hangingPunct="1"/>
            <a:r>
              <a:rPr lang="en-US" altLang="en-US" dirty="0" smtClean="0"/>
              <a:t>Silt-enriched water from mountain ranges</a:t>
            </a:r>
          </a:p>
          <a:p>
            <a:pPr eaLnBrk="1" hangingPunct="1"/>
            <a:r>
              <a:rPr lang="en-US" altLang="en-US" dirty="0" smtClean="0"/>
              <a:t>Major society built by Dravidian peoples, 3000-2500 B.C.E.</a:t>
            </a:r>
          </a:p>
          <a:p>
            <a:pPr lvl="1" eaLnBrk="1" hangingPunct="1"/>
            <a:r>
              <a:rPr lang="en-US" altLang="en-US" dirty="0" smtClean="0"/>
              <a:t>Cultivation of cotton before 5000 B.C.E., early cultivation of poultry</a:t>
            </a:r>
          </a:p>
          <a:p>
            <a:pPr lvl="1" eaLnBrk="1" hangingPunct="1"/>
            <a:r>
              <a:rPr lang="en-US" altLang="en-US" dirty="0" smtClean="0"/>
              <a:t>Decline after 1900 B.C.E.</a:t>
            </a:r>
          </a:p>
          <a:p>
            <a:pPr eaLnBrk="1" hangingPunct="1"/>
            <a:r>
              <a:rPr lang="en-US" altLang="en-US" dirty="0" smtClean="0"/>
              <a:t>Major cities: Harappa (Punjab region) and </a:t>
            </a:r>
            <a:r>
              <a:rPr lang="en-US" altLang="en-US" dirty="0" err="1" smtClean="0"/>
              <a:t>Mohenjo-daro</a:t>
            </a:r>
            <a:r>
              <a:rPr lang="en-US" altLang="en-US" dirty="0" smtClean="0"/>
              <a:t> (mouth of Indus River)</a:t>
            </a:r>
          </a:p>
          <a:p>
            <a:pPr lvl="1" eaLnBrk="1" hangingPunct="1"/>
            <a:r>
              <a:rPr lang="en-US" altLang="en-US" dirty="0" smtClean="0"/>
              <a:t>70 smaller sites excavated (total 1500)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F682B1-DA35-4B28-8F81-47CFACB59907}" type="slidenum">
              <a:rPr lang="en-US" altLang="en-US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92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Mohenjo-Daro Ruins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Population about 40,000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Regional center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Layout, architecture suggests public purpose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Broad streets, citadel, pool, sewage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Standardized weights evident throughout region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Specialized labor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5241BB-39D1-4F0D-B36B-974C920122D8}" type="slidenum">
              <a:rPr lang="en-US" altLang="en-US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89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henjo-daro and harap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295400"/>
            <a:ext cx="9100319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1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ohenjo-daro and harap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71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Harappan Society and Culture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Evidence of social stratification</a:t>
            </a: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Dwelling size, decoration</a:t>
            </a: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Harappan civilization: influence on later Indian culture</a:t>
            </a: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Statues, figurines, and illustrations reflect a tradition of art and metallurgy</a:t>
            </a: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Venerated goddesses of fertility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5538B4-5E89-4110-BC2B-2CF37180B93B}" type="slidenum">
              <a:rPr lang="en-US" altLang="en-US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3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/>
              <a:t>Mysterious End of Harappan Civilization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Reasons for disappearance unclear</a:t>
            </a: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Excessive deforestation, loss of topsoil</a:t>
            </a: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Earthquakes? </a:t>
            </a: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Flooding?</a:t>
            </a:r>
          </a:p>
          <a:p>
            <a:pPr lvl="2" eaLnBrk="1" hangingPunct="1"/>
            <a:r>
              <a:rPr lang="en-US" altLang="en-US" dirty="0" smtClean="0">
                <a:cs typeface="Times New Roman" panose="02020603050405020304" pitchFamily="18" charset="0"/>
              </a:rPr>
              <a:t>Evidence of unburied dead</a:t>
            </a: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Disappearance by 1500 B.C.E.</a:t>
            </a:r>
          </a:p>
          <a:p>
            <a:pPr marL="393192" lvl="1" indent="0" eaLnBrk="1" hangingPunct="1">
              <a:buNone/>
            </a:pPr>
            <a:endParaRPr lang="en-US" altLang="en-US" sz="3000" dirty="0" smtClean="0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46E314-CDB0-4765-BF71-1356C59C1F68}" type="slidenum">
              <a:rPr lang="en-US" altLang="en-US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20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Early Aryans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35480"/>
            <a:ext cx="8458200" cy="4693920"/>
          </a:xfrm>
        </p:spPr>
        <p:txBody>
          <a:bodyPr>
            <a:normAutofit/>
          </a:bodyPr>
          <a:lstStyle/>
          <a:p>
            <a:r>
              <a:rPr lang="en-US" dirty="0"/>
              <a:t>Indo European pastoral nomads used horses to take over northern India in 1500 BCE</a:t>
            </a:r>
          </a:p>
          <a:p>
            <a:r>
              <a:rPr lang="en-US" dirty="0"/>
              <a:t>Aryan tribe was divided into clans which means no central </a:t>
            </a:r>
            <a:r>
              <a:rPr lang="en-US" dirty="0" smtClean="0"/>
              <a:t>government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Pastoral </a:t>
            </a:r>
            <a:r>
              <a:rPr lang="en-US" altLang="en-US" dirty="0" smtClean="0">
                <a:cs typeface="Times New Roman" panose="02020603050405020304" pitchFamily="18" charset="0"/>
              </a:rPr>
              <a:t>economy: sheep, goats, horses, cattle</a:t>
            </a: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Cattle not sacred until many centuries later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cs typeface="Times New Roman" panose="02020603050405020304" pitchFamily="18" charset="0"/>
              </a:rPr>
              <a:t>Sanskrit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: sacred tongue</a:t>
            </a:r>
          </a:p>
          <a:p>
            <a:pPr lvl="1" eaLnBrk="1" hangingPunct="1"/>
            <a:r>
              <a:rPr lang="en-US" altLang="en-US" dirty="0" err="1" smtClean="0">
                <a:cs typeface="Times New Roman" panose="02020603050405020304" pitchFamily="18" charset="0"/>
              </a:rPr>
              <a:t>Prakrit</a:t>
            </a:r>
            <a:r>
              <a:rPr lang="en-US" altLang="en-US" dirty="0" smtClean="0">
                <a:cs typeface="Times New Roman" panose="02020603050405020304" pitchFamily="18" charset="0"/>
              </a:rPr>
              <a:t>: everyday language, evolved into Hindi, Urdu, </a:t>
            </a:r>
            <a:r>
              <a:rPr lang="en-US" altLang="en-US" dirty="0" smtClean="0">
                <a:cs typeface="Times New Roman" panose="02020603050405020304" pitchFamily="18" charset="0"/>
              </a:rPr>
              <a:t>Bengali</a:t>
            </a: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1200 BCE a writing system was developed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7D1BCA-D9CD-476D-A05A-74B4CEC4037C}" type="slidenum">
              <a:rPr lang="en-US" altLang="en-US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20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 smtClean="0"/>
              <a:t>Vedic Age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935480"/>
            <a:ext cx="8534400" cy="4420870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cs typeface="Times New Roman" panose="02020603050405020304" pitchFamily="18" charset="0"/>
              </a:rPr>
              <a:t>Conflicts between Aryans and indigenous </a:t>
            </a:r>
            <a:r>
              <a:rPr lang="en-US" altLang="en-US" sz="2600" i="1" dirty="0" err="1" smtClean="0">
                <a:cs typeface="Times New Roman" panose="02020603050405020304" pitchFamily="18" charset="0"/>
              </a:rPr>
              <a:t>dasas</a:t>
            </a:r>
            <a:r>
              <a:rPr lang="en-US" altLang="en-US" sz="2600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(“enemies,” “subjects”)</a:t>
            </a:r>
          </a:p>
          <a:p>
            <a:pPr lvl="1" eaLnBrk="1" hangingPunct="1"/>
            <a:r>
              <a:rPr lang="en-US" altLang="en-US" sz="2200" dirty="0" smtClean="0">
                <a:cs typeface="Times New Roman" panose="02020603050405020304" pitchFamily="18" charset="0"/>
              </a:rPr>
              <a:t>Aryans fighting Dravidians</a:t>
            </a:r>
          </a:p>
          <a:p>
            <a:pPr lvl="1" eaLnBrk="1" hangingPunct="1"/>
            <a:r>
              <a:rPr lang="en-US" altLang="en-US" sz="2200" dirty="0" smtClean="0">
                <a:cs typeface="Times New Roman" panose="02020603050405020304" pitchFamily="18" charset="0"/>
              </a:rPr>
              <a:t>Also Aryans fighting each other</a:t>
            </a:r>
          </a:p>
          <a:p>
            <a:pPr eaLnBrk="1" hangingPunct="1"/>
            <a:r>
              <a:rPr lang="en-US" altLang="en-US" sz="2600" dirty="0" smtClean="0">
                <a:cs typeface="Times New Roman" panose="02020603050405020304" pitchFamily="18" charset="0"/>
              </a:rPr>
              <a:t>Chiefdoms: </a:t>
            </a:r>
            <a:r>
              <a:rPr lang="en-US" altLang="en-US" sz="2600" i="1" dirty="0" smtClean="0">
                <a:cs typeface="Times New Roman" panose="02020603050405020304" pitchFamily="18" charset="0"/>
              </a:rPr>
              <a:t>rajas</a:t>
            </a:r>
          </a:p>
          <a:p>
            <a:pPr eaLnBrk="1" hangingPunct="1"/>
            <a:r>
              <a:rPr lang="en-US" altLang="en-US" sz="2600" dirty="0" smtClean="0">
                <a:cs typeface="Times New Roman" panose="02020603050405020304" pitchFamily="18" charset="0"/>
              </a:rPr>
              <a:t>Early concentration in Punjab, migrations further south</a:t>
            </a:r>
          </a:p>
          <a:p>
            <a:pPr lvl="1" eaLnBrk="1" hangingPunct="1"/>
            <a:r>
              <a:rPr lang="en-US" altLang="en-US" sz="2200" dirty="0" smtClean="0">
                <a:cs typeface="Times New Roman" panose="02020603050405020304" pitchFamily="18" charset="0"/>
              </a:rPr>
              <a:t>Development of iron metallurgy</a:t>
            </a:r>
          </a:p>
          <a:p>
            <a:pPr lvl="1" eaLnBrk="1" hangingPunct="1"/>
            <a:r>
              <a:rPr lang="en-US" altLang="en-US" sz="2200" dirty="0" smtClean="0">
                <a:cs typeface="Times New Roman" panose="02020603050405020304" pitchFamily="18" charset="0"/>
              </a:rPr>
              <a:t>Increasing reliance on agriculture</a:t>
            </a:r>
          </a:p>
          <a:p>
            <a:pPr eaLnBrk="1" hangingPunct="1"/>
            <a:r>
              <a:rPr lang="en-US" altLang="en-US" sz="2600" dirty="0" smtClean="0">
                <a:cs typeface="Times New Roman" panose="02020603050405020304" pitchFamily="18" charset="0"/>
              </a:rPr>
              <a:t>Tribal connections evolve into political structures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ACB92E-F535-4308-BCE5-47DD97A89501}" type="slidenum">
              <a:rPr lang="en-US" altLang="en-US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6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Patriarchy in Ancient Indian Society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“Rule of the father”</a:t>
            </a:r>
          </a:p>
          <a:p>
            <a:pPr eaLnBrk="1" hangingPunct="1"/>
            <a:r>
              <a:rPr lang="en-US" altLang="en-US" dirty="0" smtClean="0"/>
              <a:t>A social order that stood alongside the caste system, and </a:t>
            </a:r>
            <a:r>
              <a:rPr lang="en-US" altLang="en-US" dirty="0" err="1" smtClean="0"/>
              <a:t>varna</a:t>
            </a:r>
            <a:r>
              <a:rPr lang="en-US" altLang="en-US" dirty="0" smtClean="0"/>
              <a:t> hierarchy</a:t>
            </a:r>
          </a:p>
          <a:p>
            <a:pPr eaLnBrk="1" hangingPunct="1"/>
            <a:r>
              <a:rPr lang="en-US" altLang="en-US" dirty="0" smtClean="0"/>
              <a:t>Enforced in the </a:t>
            </a:r>
            <a:r>
              <a:rPr lang="en-US" altLang="en-US" i="1" dirty="0" err="1" smtClean="0"/>
              <a:t>Lawbook</a:t>
            </a:r>
            <a:r>
              <a:rPr lang="en-US" altLang="en-US" i="1" dirty="0" smtClean="0"/>
              <a:t> of Manu</a:t>
            </a:r>
          </a:p>
          <a:p>
            <a:pPr lvl="1" eaLnBrk="1" hangingPunct="1"/>
            <a:r>
              <a:rPr lang="en-US" altLang="en-US" dirty="0" smtClean="0"/>
              <a:t>Women to be subject to fathers, husbands, sons</a:t>
            </a:r>
          </a:p>
          <a:p>
            <a:pPr lvl="1" eaLnBrk="1" hangingPunct="1"/>
            <a:r>
              <a:rPr lang="en-US" altLang="en-US" dirty="0" smtClean="0"/>
              <a:t>Women’s most important duties to bear children and maintain wholesome homes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C8C6F4-993B-41AE-8975-09A793BBEBD2}" type="slidenum">
              <a:rPr lang="en-US" altLang="en-US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7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      Advantages of the Nile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524000"/>
            <a:ext cx="4800600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South-North flow allows travel and transportation of goods.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Yearly floods create fertile soil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Deposits of granite, sandstone, and limestone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Warm weather allows different kinds of crops to grow.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Both Egyptians and Nubians relied heavily on agriculture by 5000 BCE.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Because of the ease of growing crops, the Greek historian Herodotus (Father of History) called Egypt “The Gift of the Nile”.               </a:t>
            </a:r>
          </a:p>
        </p:txBody>
      </p:sp>
      <p:pic>
        <p:nvPicPr>
          <p:cNvPr id="4" name="Picture 8" descr="ben85646_m0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962400" cy="47481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Aryan Religion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35480"/>
            <a:ext cx="8763000" cy="461772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Vedas</a:t>
            </a:r>
            <a:r>
              <a:rPr lang="en-US" dirty="0"/>
              <a:t>; Sanskrit for knowledge</a:t>
            </a:r>
          </a:p>
          <a:p>
            <a:pPr lvl="1"/>
            <a:r>
              <a:rPr lang="en-US" dirty="0"/>
              <a:t>Collection of hymns, poems and songs</a:t>
            </a:r>
          </a:p>
          <a:p>
            <a:r>
              <a:rPr lang="en-US" dirty="0"/>
              <a:t>The </a:t>
            </a:r>
            <a:r>
              <a:rPr lang="en-US" i="1" dirty="0"/>
              <a:t>Rig-Veda</a:t>
            </a:r>
            <a:r>
              <a:rPr lang="en-US" dirty="0"/>
              <a:t>, sheds light on Aryan </a:t>
            </a:r>
            <a:r>
              <a:rPr lang="en-US" dirty="0" smtClean="0"/>
              <a:t>society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Major </a:t>
            </a:r>
            <a:r>
              <a:rPr lang="en-US" altLang="en-US" dirty="0" smtClean="0">
                <a:cs typeface="Times New Roman" panose="02020603050405020304" pitchFamily="18" charset="0"/>
              </a:rPr>
              <a:t>deity of </a:t>
            </a:r>
            <a:r>
              <a:rPr lang="en-US" altLang="en-US" i="1" dirty="0" smtClean="0">
                <a:cs typeface="Times New Roman" panose="02020603050405020304" pitchFamily="18" charset="0"/>
              </a:rPr>
              <a:t>Rig Veda: </a:t>
            </a:r>
            <a:r>
              <a:rPr lang="en-US" altLang="en-US" dirty="0" err="1" smtClean="0">
                <a:cs typeface="Times New Roman" panose="02020603050405020304" pitchFamily="18" charset="0"/>
              </a:rPr>
              <a:t>Indra</a:t>
            </a:r>
            <a:r>
              <a:rPr lang="en-US" altLang="en-US" dirty="0" smtClean="0">
                <a:cs typeface="Times New Roman" panose="02020603050405020304" pitchFamily="18" charset="0"/>
              </a:rPr>
              <a:t>, war god</a:t>
            </a: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Elaborate ritual sacrifices to gods</a:t>
            </a: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Role of </a:t>
            </a:r>
            <a:r>
              <a:rPr lang="en-US" altLang="en-US" dirty="0" err="1" smtClean="0">
                <a:cs typeface="Times New Roman" panose="02020603050405020304" pitchFamily="18" charset="0"/>
              </a:rPr>
              <a:t>brahmins</a:t>
            </a:r>
            <a:r>
              <a:rPr lang="en-US" altLang="en-US" dirty="0" smtClean="0">
                <a:cs typeface="Times New Roman" panose="02020603050405020304" pitchFamily="18" charset="0"/>
              </a:rPr>
              <a:t> important</a:t>
            </a: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Ca. 800 B.C.E. some movement away from sacrificial cults</a:t>
            </a: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Mystical thought, influenced by Dravidians</a:t>
            </a:r>
          </a:p>
          <a:p>
            <a:pPr lvl="1" eaLnBrk="1" hangingPunct="1"/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834D7C-1BC8-4EA5-BDB5-5A2C16A9CEB3}" type="slidenum">
              <a:rPr lang="en-US" altLang="en-US">
                <a:latin typeface="Times New Roman" panose="02020603050405020304" pitchFamily="18" charset="0"/>
              </a:rPr>
              <a:pPr eaLnBrk="1" hangingPunct="1"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75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Varna:</a:t>
            </a:r>
            <a:r>
              <a:rPr lang="en-US" altLang="en-US" smtClean="0"/>
              <a:t> The Caste System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Origins in Aryan domination of Dravidians</a:t>
            </a:r>
          </a:p>
          <a:p>
            <a:pPr lvl="1" eaLnBrk="1" hangingPunct="1"/>
            <a:r>
              <a:rPr lang="en-US" altLang="en-US" i="1" smtClean="0">
                <a:cs typeface="Times New Roman" panose="02020603050405020304" pitchFamily="18" charset="0"/>
              </a:rPr>
              <a:t>Brahmin</a:t>
            </a:r>
            <a:r>
              <a:rPr lang="en-US" altLang="en-US" smtClean="0">
                <a:cs typeface="Times New Roman" panose="02020603050405020304" pitchFamily="18" charset="0"/>
              </a:rPr>
              <a:t>, priest</a:t>
            </a:r>
          </a:p>
          <a:p>
            <a:pPr lvl="1" eaLnBrk="1" hangingPunct="1"/>
            <a:r>
              <a:rPr lang="en-US" altLang="en-US" i="1" smtClean="0">
                <a:cs typeface="Times New Roman" panose="02020603050405020304" pitchFamily="18" charset="0"/>
              </a:rPr>
              <a:t>Kshatriya</a:t>
            </a:r>
            <a:r>
              <a:rPr lang="en-US" altLang="en-US" smtClean="0">
                <a:cs typeface="Times New Roman" panose="02020603050405020304" pitchFamily="18" charset="0"/>
              </a:rPr>
              <a:t>, warrior</a:t>
            </a:r>
          </a:p>
          <a:p>
            <a:pPr lvl="1" eaLnBrk="1" hangingPunct="1"/>
            <a:r>
              <a:rPr lang="en-US" altLang="en-US" i="1" smtClean="0">
                <a:cs typeface="Times New Roman" panose="02020603050405020304" pitchFamily="18" charset="0"/>
              </a:rPr>
              <a:t>Vaishya</a:t>
            </a:r>
            <a:r>
              <a:rPr lang="en-US" altLang="en-US" smtClean="0">
                <a:cs typeface="Times New Roman" panose="02020603050405020304" pitchFamily="18" charset="0"/>
              </a:rPr>
              <a:t>, merchant</a:t>
            </a:r>
          </a:p>
          <a:p>
            <a:pPr lvl="1" eaLnBrk="1" hangingPunct="1"/>
            <a:r>
              <a:rPr lang="en-US" altLang="en-US" i="1" smtClean="0">
                <a:cs typeface="Times New Roman" panose="02020603050405020304" pitchFamily="18" charset="0"/>
              </a:rPr>
              <a:t>Shudra</a:t>
            </a:r>
            <a:r>
              <a:rPr lang="en-US" altLang="en-US" smtClean="0">
                <a:cs typeface="Times New Roman" panose="02020603050405020304" pitchFamily="18" charset="0"/>
              </a:rPr>
              <a:t>, serf</a:t>
            </a:r>
          </a:p>
          <a:p>
            <a:pPr lvl="1" eaLnBrk="1" hangingPunct="1"/>
            <a:r>
              <a:rPr lang="en-US" altLang="en-US" sz="2800" smtClean="0">
                <a:cs typeface="Times New Roman" panose="02020603050405020304" pitchFamily="18" charset="0"/>
              </a:rPr>
              <a:t>“Untouchables”</a:t>
            </a:r>
          </a:p>
          <a:p>
            <a:pPr eaLnBrk="1" hangingPunct="1"/>
            <a:r>
              <a:rPr lang="en-US" altLang="en-US" i="1" smtClean="0">
                <a:cs typeface="Times New Roman" panose="02020603050405020304" pitchFamily="18" charset="0"/>
              </a:rPr>
              <a:t>Jati</a:t>
            </a:r>
            <a:r>
              <a:rPr lang="en-US" altLang="en-US" smtClean="0">
                <a:cs typeface="Times New Roman" panose="02020603050405020304" pitchFamily="18" charset="0"/>
              </a:rPr>
              <a:t> system of subcastes</a:t>
            </a:r>
          </a:p>
          <a:p>
            <a:pPr lvl="1" eaLnBrk="1" hangingPunct="1"/>
            <a:r>
              <a:rPr lang="en-US" altLang="en-US" sz="2800" smtClean="0">
                <a:cs typeface="Times New Roman" panose="02020603050405020304" pitchFamily="18" charset="0"/>
              </a:rPr>
              <a:t>Related to urbanization, increasing social and economic complexity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7EC12D-EAF4-4457-8C6A-8244329B12F9}" type="slidenum">
              <a:rPr lang="en-US" altLang="en-US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6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Teachings of the Upanishads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Texts that represent blending of Aryan and Dravidian traditions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Composed 800-400 B.C.E., some later collections until thirteenth century C.E.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>
                <a:cs typeface="Times New Roman" panose="02020603050405020304" pitchFamily="18" charset="0"/>
              </a:rPr>
              <a:t>Brahman</a:t>
            </a:r>
            <a:r>
              <a:rPr lang="en-US" altLang="en-US" dirty="0" smtClean="0">
                <a:cs typeface="Times New Roman" panose="02020603050405020304" pitchFamily="18" charset="0"/>
              </a:rPr>
              <a:t>: the universal soul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>
                <a:cs typeface="Times New Roman" panose="02020603050405020304" pitchFamily="18" charset="0"/>
              </a:rPr>
              <a:t>Samsara</a:t>
            </a:r>
            <a:r>
              <a:rPr lang="en-US" altLang="en-US" dirty="0" smtClean="0">
                <a:cs typeface="Times New Roman" panose="02020603050405020304" pitchFamily="18" charset="0"/>
              </a:rPr>
              <a:t>: reincarnation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>
                <a:cs typeface="Times New Roman" panose="02020603050405020304" pitchFamily="18" charset="0"/>
              </a:rPr>
              <a:t>Karma</a:t>
            </a:r>
            <a:r>
              <a:rPr lang="en-US" altLang="en-US" dirty="0" smtClean="0">
                <a:cs typeface="Times New Roman" panose="02020603050405020304" pitchFamily="18" charset="0"/>
              </a:rPr>
              <a:t>: accounting for incarnations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smtClean="0">
                <a:cs typeface="Times New Roman" panose="02020603050405020304" pitchFamily="18" charset="0"/>
              </a:rPr>
              <a:t>Moksha</a:t>
            </a:r>
            <a:r>
              <a:rPr lang="en-US" altLang="en-US" dirty="0" smtClean="0">
                <a:cs typeface="Times New Roman" panose="02020603050405020304" pitchFamily="18" charset="0"/>
              </a:rPr>
              <a:t>: mystical ecstasy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Relationship to system of </a:t>
            </a:r>
            <a:r>
              <a:rPr lang="en-US" altLang="en-US" dirty="0" smtClean="0">
                <a:cs typeface="Times New Roman" panose="02020603050405020304" pitchFamily="18" charset="0"/>
              </a:rPr>
              <a:t>Varna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Would be the basis of Hinduism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5A2702-64A3-4F99-8C01-77DE6D48FDCC}" type="slidenum">
              <a:rPr lang="en-US" altLang="en-US">
                <a:latin typeface="Times New Roman" panose="02020603050405020304" pitchFamily="18" charset="0"/>
              </a:rPr>
              <a:pPr eaLnBrk="1" hangingPunct="1"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      First Steps to Civilization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4038600" cy="4495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 smtClean="0"/>
              <a:t>Pastoral nomads settle about 5000BCE</a:t>
            </a:r>
          </a:p>
          <a:p>
            <a:pPr eaLnBrk="1" hangingPunct="1">
              <a:defRPr/>
            </a:pPr>
            <a:r>
              <a:rPr lang="en-US" sz="2800" dirty="0" smtClean="0"/>
              <a:t>A form of writing called </a:t>
            </a:r>
            <a:r>
              <a:rPr lang="en-US" sz="2800" b="1" i="1" u="sng" dirty="0" smtClean="0"/>
              <a:t>hieroglyphics</a:t>
            </a:r>
            <a:r>
              <a:rPr lang="en-US" sz="2800" dirty="0" smtClean="0"/>
              <a:t> develops around 3000 BC</a:t>
            </a:r>
          </a:p>
          <a:p>
            <a:pPr eaLnBrk="1" hangingPunct="1">
              <a:defRPr/>
            </a:pPr>
            <a:r>
              <a:rPr lang="en-US" sz="2800" dirty="0" smtClean="0"/>
              <a:t>Paper is made from </a:t>
            </a:r>
            <a:r>
              <a:rPr lang="en-US" sz="2800" b="1" i="1" u="sng" dirty="0" smtClean="0"/>
              <a:t>papyrus </a:t>
            </a:r>
          </a:p>
          <a:p>
            <a:pPr eaLnBrk="1" hangingPunct="1">
              <a:defRPr/>
            </a:pPr>
            <a:r>
              <a:rPr lang="en-US" sz="2800" dirty="0" smtClean="0"/>
              <a:t>Egyptian hieroglyphics translated through the </a:t>
            </a:r>
            <a:r>
              <a:rPr lang="en-US" sz="2800" b="1" i="1" u="sng" dirty="0" smtClean="0"/>
              <a:t>Rosetta Stone</a:t>
            </a:r>
          </a:p>
        </p:txBody>
      </p:sp>
      <p:pic>
        <p:nvPicPr>
          <p:cNvPr id="9220" name="Picture 5" descr="hierogly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44196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         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4" name="Picture 4" descr="Rosetta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0"/>
            <a:ext cx="5253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    The Egyptian Kingdoms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4876800" cy="46177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Two distinct cultures develop, </a:t>
            </a:r>
            <a:r>
              <a:rPr lang="en-US" i="1" dirty="0" smtClean="0"/>
              <a:t>Upper and Lower Egypt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Menes </a:t>
            </a:r>
            <a:r>
              <a:rPr lang="en-US" dirty="0" smtClean="0"/>
              <a:t>is the first ruler to unite Egypt into one kingdom-3100 BC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Years later, the term </a:t>
            </a:r>
            <a:r>
              <a:rPr lang="en-US" b="1" i="1" u="sng" dirty="0" smtClean="0"/>
              <a:t>Pharaoh</a:t>
            </a:r>
            <a:r>
              <a:rPr lang="en-US" dirty="0" smtClean="0"/>
              <a:t> is created to honor him and the rulers. It means “great house”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Unlike Mesopotamia, Egypt developed a strong central government</a:t>
            </a:r>
          </a:p>
        </p:txBody>
      </p:sp>
      <p:pic>
        <p:nvPicPr>
          <p:cNvPr id="3074" name="Picture 2" descr="http://www.touregypt.net/images/touregypt/menes1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05000"/>
            <a:ext cx="2771775" cy="4273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sz="4000" dirty="0" smtClean="0"/>
              <a:t>The Old Kingdom, 2680-2180 BC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343400" cy="4953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Egyptian society is split into two</a:t>
            </a:r>
            <a:r>
              <a:rPr lang="en-US" b="1" i="1" u="sng" dirty="0" smtClean="0"/>
              <a:t> </a:t>
            </a:r>
            <a:r>
              <a:rPr lang="en-US" i="1" dirty="0" smtClean="0"/>
              <a:t>social classes: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buFontTx/>
              <a:buChar char="o"/>
              <a:defRPr/>
            </a:pPr>
            <a:r>
              <a:rPr lang="en-US" dirty="0" smtClean="0"/>
              <a:t>Lower = Peasants and farmers</a:t>
            </a:r>
          </a:p>
          <a:p>
            <a:pPr lvl="1">
              <a:lnSpc>
                <a:spcPct val="90000"/>
              </a:lnSpc>
              <a:buFontTx/>
              <a:buChar char="o"/>
              <a:defRPr/>
            </a:pPr>
            <a:r>
              <a:rPr lang="en-US" dirty="0" smtClean="0"/>
              <a:t>Upper= Royal family, priest, scribes, and government officials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Great Pyramids</a:t>
            </a:r>
            <a:r>
              <a:rPr lang="en-US" dirty="0" smtClean="0"/>
              <a:t> and the </a:t>
            </a:r>
            <a:r>
              <a:rPr lang="en-US" i="1" dirty="0" smtClean="0"/>
              <a:t>Sphinx</a:t>
            </a:r>
            <a:r>
              <a:rPr lang="en-US" dirty="0" smtClean="0"/>
              <a:t> are constructed around 2500 BC.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end of the Old Kingdom comes when the Pharaohs grow weak and the nobles strong, which leads to civil war.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Drought weakened Pharaohs’ claim to be a god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Memphis</a:t>
            </a:r>
            <a:r>
              <a:rPr lang="en-US" dirty="0" smtClean="0"/>
              <a:t> was the capital city                </a:t>
            </a:r>
          </a:p>
        </p:txBody>
      </p:sp>
      <p:pic>
        <p:nvPicPr>
          <p:cNvPr id="2050" name="Picture 2" descr="http://upload.wikimedia.org/wikipedia/commons/thumb/f/f6/Great_Sphinx_of_Giza_-_20080716a.jpg/300px-Great_Sphinx_of_Giza_-_200807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4006243" cy="2657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culturefocus.com/egypt/pictures/pyramids-22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60154" cy="5774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Middle Kingdom, 2040-1780 BC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Mentuhotep II eventually took power; reuniting Upper and Lower Egypt, strengthened central government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Pharaohs wanted to be viewed as wise and caring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Huge irrigation projects were completed to turn more desert into farmland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Expanded borders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Invasion of the Hyksos ended the Middle Kingdom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1708</TotalTime>
  <Words>1322</Words>
  <Application>Microsoft Office PowerPoint</Application>
  <PresentationFormat>On-screen Show (4:3)</PresentationFormat>
  <Paragraphs>208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Chapter 3</vt:lpstr>
      <vt:lpstr>                The Nile River</vt:lpstr>
      <vt:lpstr>       Advantages of the Nile</vt:lpstr>
      <vt:lpstr>       First Steps to Civilization </vt:lpstr>
      <vt:lpstr>            </vt:lpstr>
      <vt:lpstr>     The Egyptian Kingdoms</vt:lpstr>
      <vt:lpstr> The Old Kingdom, 2680-2180 BC</vt:lpstr>
      <vt:lpstr>PowerPoint Presentation</vt:lpstr>
      <vt:lpstr>The Middle Kingdom, 2040-1780 BC</vt:lpstr>
      <vt:lpstr>Hyksos Invasions</vt:lpstr>
      <vt:lpstr>   The New Kingdom, 1570-1080 BC</vt:lpstr>
      <vt:lpstr>          Decline of Egypt</vt:lpstr>
      <vt:lpstr>Egyptian Society</vt:lpstr>
      <vt:lpstr>Egyptian Contributions</vt:lpstr>
      <vt:lpstr>PowerPoint Presentation</vt:lpstr>
      <vt:lpstr>PowerPoint Presentation</vt:lpstr>
      <vt:lpstr>Nubia, Axum and Kush</vt:lpstr>
      <vt:lpstr>PowerPoint Presentation</vt:lpstr>
      <vt:lpstr>Chapter 4</vt:lpstr>
      <vt:lpstr>Harappan Society and Its Neighbors,  ca. 2000 B.C.E.</vt:lpstr>
      <vt:lpstr>Foundations of Harappan Society</vt:lpstr>
      <vt:lpstr>Mohenjo-Daro Ruins</vt:lpstr>
      <vt:lpstr>PowerPoint Presentation</vt:lpstr>
      <vt:lpstr>PowerPoint Presentation</vt:lpstr>
      <vt:lpstr>Harappan Society and Culture</vt:lpstr>
      <vt:lpstr>Mysterious End of Harappan Civilization</vt:lpstr>
      <vt:lpstr>The Early Aryans</vt:lpstr>
      <vt:lpstr>The Vedic Age</vt:lpstr>
      <vt:lpstr>Patriarchy in Ancient Indian Society</vt:lpstr>
      <vt:lpstr>Aryan Religion</vt:lpstr>
      <vt:lpstr>Varna: The Caste System</vt:lpstr>
      <vt:lpstr>Teachings of the Upanishads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elizabeth.rasmussen</dc:creator>
  <cp:lastModifiedBy>Buckley, Leila</cp:lastModifiedBy>
  <cp:revision>28</cp:revision>
  <cp:lastPrinted>2017-08-24T13:03:57Z</cp:lastPrinted>
  <dcterms:created xsi:type="dcterms:W3CDTF">2013-08-27T18:25:48Z</dcterms:created>
  <dcterms:modified xsi:type="dcterms:W3CDTF">2017-08-24T13:09:55Z</dcterms:modified>
</cp:coreProperties>
</file>